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3" r:id="rId4"/>
    <p:sldId id="280" r:id="rId5"/>
    <p:sldId id="281" r:id="rId6"/>
    <p:sldId id="282" r:id="rId7"/>
    <p:sldId id="258" r:id="rId8"/>
    <p:sldId id="264" r:id="rId9"/>
    <p:sldId id="259" r:id="rId10"/>
    <p:sldId id="288" r:id="rId11"/>
    <p:sldId id="289" r:id="rId12"/>
    <p:sldId id="260" r:id="rId13"/>
    <p:sldId id="290" r:id="rId14"/>
    <p:sldId id="291" r:id="rId15"/>
    <p:sldId id="261" r:id="rId16"/>
    <p:sldId id="265" r:id="rId17"/>
    <p:sldId id="262" r:id="rId18"/>
    <p:sldId id="276" r:id="rId19"/>
    <p:sldId id="277" r:id="rId20"/>
    <p:sldId id="278" r:id="rId21"/>
    <p:sldId id="279" r:id="rId22"/>
    <p:sldId id="266" r:id="rId23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3"/>
    <p:restoredTop sz="86041" autoAdjust="0"/>
  </p:normalViewPr>
  <p:slideViewPr>
    <p:cSldViewPr snapToGrid="0" snapToObjects="1">
      <p:cViewPr varScale="1">
        <p:scale>
          <a:sx n="117" d="100"/>
          <a:sy n="117" d="100"/>
        </p:scale>
        <p:origin x="-3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00664776902887"/>
          <c:y val="0.21385117400865433"/>
          <c:w val="0.42413354330708664"/>
          <c:h val="0.71644179612683545"/>
        </c:manualLayout>
      </c:layout>
      <c:doughnutChart>
        <c:varyColors val="1"/>
        <c:ser>
          <c:idx val="0"/>
          <c:order val="0"/>
          <c:spPr>
            <a:ln>
              <a:solidFill>
                <a:schemeClr val="tx2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4"/>
            <c:bubble3D val="0"/>
            <c:spPr>
              <a:solidFill>
                <a:srgbClr val="00B050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0.16691835404309888"/>
                  <c:y val="-6.417588733280045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90059312540029"/>
                  <c:y val="7.191838855524691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8282695975215399"/>
                  <c:y val="5.5382694649716768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5535537186542114"/>
                  <c:y val="-2.973096990280657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3205411885499022"/>
                  <c:y val="-0.1288741855035713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9.6503366184783508E-3"/>
                  <c:y val="-0.1999733562816394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>
                    <a:latin typeface="+mn-lt"/>
                    <a:cs typeface="Segoe UI Light" panose="020B0502040204020203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'Torta Miss'!$E$14:$E$19</c:f>
              <c:strCache>
                <c:ptCount val="6"/>
                <c:pt idx="0">
                  <c:v>M2 - Rivoluzione verde e transizione ecologica</c:v>
                </c:pt>
                <c:pt idx="1">
                  <c:v>M3 - Infrastrutture per una mobilità sostenibile</c:v>
                </c:pt>
                <c:pt idx="2">
                  <c:v>M5 - Inclusione  e coesione</c:v>
                </c:pt>
                <c:pt idx="3">
                  <c:v>M4 - Istruzione e ricerca</c:v>
                </c:pt>
                <c:pt idx="4">
                  <c:v>M6 - Salute</c:v>
                </c:pt>
                <c:pt idx="5">
                  <c:v>M1 - Digitalizzazione, innovazione, competitività e cultura</c:v>
                </c:pt>
              </c:strCache>
            </c:strRef>
          </c:cat>
          <c:val>
            <c:numRef>
              <c:f>'Torta Miss'!$F$14:$F$19</c:f>
              <c:numCache>
                <c:formatCode>_-* #,##0.0\ _€_-;\-* #,##0.0\ _€_-;_-* "-"??\ _€_-;_-@_-</c:formatCode>
                <c:ptCount val="6"/>
                <c:pt idx="0">
                  <c:v>41.837110000000003</c:v>
                </c:pt>
                <c:pt idx="1">
                  <c:v>27.925999999999998</c:v>
                </c:pt>
                <c:pt idx="2">
                  <c:v>13.417899999999999</c:v>
                </c:pt>
                <c:pt idx="3">
                  <c:v>11.86</c:v>
                </c:pt>
                <c:pt idx="4">
                  <c:v>7.5</c:v>
                </c:pt>
                <c:pt idx="5">
                  <c:v>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0F14D-62D9-4ECB-BACB-4EB084FC996B}" type="datetimeFigureOut">
              <a:rPr lang="it-IT" smtClean="0"/>
              <a:t>26/05/2021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0C3D4-B336-44A7-91C0-FD456B11E7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93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1621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22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355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728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926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80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666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209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342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342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342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556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342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342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93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04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955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96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89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278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278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C3D4-B336-44A7-91C0-FD456B11E70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021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CB25C-0206-4E7F-9CF2-A06C3B435216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99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0757-7A5D-4905-8C12-6230D0093F50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97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D94A1-96BE-4F60-9262-3FCAA0A14E72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04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CEFC-1695-4843-96FC-137D00341B53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44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0DE1-520B-40C8-9F9A-D8B7CA9E1598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56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908F-B5B7-44BE-B40E-B62AB4791E76}" type="datetime1">
              <a:rPr lang="it-IT" smtClean="0"/>
              <a:t>26/05/2021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57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8895-E3D1-470A-8EF4-D3C38D1D5A91}" type="datetime1">
              <a:rPr lang="it-IT" smtClean="0"/>
              <a:t>26/05/2021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D5F9-5C93-4120-9D97-DD5DD2A3C44E}" type="datetime1">
              <a:rPr lang="it-IT" smtClean="0"/>
              <a:t>26/05/2021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79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8EEB-F13A-4A80-86EB-481455978CAA}" type="datetime1">
              <a:rPr lang="it-IT" smtClean="0"/>
              <a:t>26/05/2021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7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5ECF-5D18-4403-ADD2-CEE929B72B1C}" type="datetime1">
              <a:rPr lang="it-IT" smtClean="0"/>
              <a:t>26/05/2021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6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71BB-B6EC-4367-B6BF-DDEACBE49C41}" type="datetime1">
              <a:rPr lang="it-IT" smtClean="0"/>
              <a:t>26/05/2021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3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7784-F326-4FFA-8131-ED404AE1A78A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1DC5A-E516-3043-8C7D-F9955A631A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54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url=https://it.wikipedia.org/wiki/Bandiera_dell'Europa&amp;psig=AOvVaw0cs_p95ht0WXk5QhkjtX9z&amp;ust=1620840013705000&amp;source=images&amp;cd=vfe&amp;ved=0CAIQjRxqFwoTCPDF9-ORwvACFQAAAAAdAAAAABAE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it/url?sa=i&amp;url=https://it.wikipedia.org/wiki/File:Flag_of_Italy.svg&amp;psig=AOvVaw3QbnVL2JE2SZhbab31F9MS&amp;ust=1620839690324000&amp;source=images&amp;cd=vfe&amp;ved=0CAIQjRxqFwoTCODT3MmQwvACFQAAAAAdAAAAABAE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5.jp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affarieconomici@ance.i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280565" y="3365540"/>
            <a:ext cx="451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5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798627" y="5917916"/>
            <a:ext cx="198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27/05/2021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0100"/>
            <a:ext cx="2522194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3762" y="2011709"/>
            <a:ext cx="5184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</a:t>
            </a:r>
            <a:r>
              <a:rPr lang="it-IT" b="1" dirty="0" smtClean="0"/>
              <a:t>ra </a:t>
            </a:r>
            <a:r>
              <a:rPr lang="it-IT" b="1" dirty="0"/>
              <a:t>il 2007 e il 2017 le </a:t>
            </a:r>
            <a:r>
              <a:rPr lang="it-IT" b="1" dirty="0" smtClean="0"/>
              <a:t>erogazioni di finanziamenti per investimenti non residenziali in Campania  </a:t>
            </a:r>
            <a:r>
              <a:rPr lang="it-IT" b="1" dirty="0"/>
              <a:t>si </a:t>
            </a:r>
            <a:r>
              <a:rPr lang="it-IT" b="1" dirty="0" smtClean="0"/>
              <a:t>sono più che dimezzate </a:t>
            </a:r>
            <a:r>
              <a:rPr lang="it-IT" b="1" dirty="0"/>
              <a:t>(-57%) </a:t>
            </a:r>
            <a:endParaRPr lang="it-IT" b="1" dirty="0" smtClean="0"/>
          </a:p>
          <a:p>
            <a:endParaRPr lang="it-IT" dirty="0"/>
          </a:p>
          <a:p>
            <a:r>
              <a:rPr lang="it-IT" dirty="0" smtClean="0"/>
              <a:t>Anche nella regione </a:t>
            </a:r>
            <a:r>
              <a:rPr lang="it-IT" dirty="0"/>
              <a:t>i dati sul 2020 </a:t>
            </a:r>
            <a:r>
              <a:rPr lang="it-IT" dirty="0" smtClean="0"/>
              <a:t>mostrano un aumento delle erogazioni,  +</a:t>
            </a:r>
            <a:r>
              <a:rPr lang="it-IT" dirty="0"/>
              <a:t>67,1% rispetto all’anno </a:t>
            </a:r>
            <a:r>
              <a:rPr lang="it-IT" dirty="0" smtClean="0"/>
              <a:t>precedente. </a:t>
            </a:r>
          </a:p>
          <a:p>
            <a:endParaRPr lang="it-IT" dirty="0"/>
          </a:p>
          <a:p>
            <a:r>
              <a:rPr lang="it-IT" u="sng" dirty="0" smtClean="0"/>
              <a:t>È </a:t>
            </a:r>
            <a:r>
              <a:rPr lang="it-IT" u="sng" dirty="0"/>
              <a:t>importante ribadire, però, come tale </a:t>
            </a:r>
            <a:r>
              <a:rPr lang="it-IT" u="sng" dirty="0" smtClean="0"/>
              <a:t>incremento sia </a:t>
            </a:r>
            <a:r>
              <a:rPr lang="it-IT" u="sng" dirty="0"/>
              <a:t>interamente riconducibile al </a:t>
            </a:r>
            <a:r>
              <a:rPr lang="it-IT" u="sng" dirty="0" err="1" smtClean="0"/>
              <a:t>Temporary</a:t>
            </a:r>
            <a:r>
              <a:rPr lang="it-IT" u="sng" dirty="0" smtClean="0"/>
              <a:t> Framework </a:t>
            </a:r>
            <a:r>
              <a:rPr lang="it-IT" dirty="0"/>
              <a:t>che ha </a:t>
            </a:r>
            <a:r>
              <a:rPr lang="it-IT" dirty="0" smtClean="0"/>
              <a:t>consentito maggiore flessibilità nell’uso del Fondo di </a:t>
            </a:r>
            <a:r>
              <a:rPr lang="it-IT" dirty="0"/>
              <a:t>garanzia </a:t>
            </a:r>
            <a:r>
              <a:rPr lang="it-IT" dirty="0" smtClean="0"/>
              <a:t>PMI.</a:t>
            </a:r>
            <a:endParaRPr lang="it-I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44" y="227338"/>
            <a:ext cx="5297030" cy="492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10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760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05" y="229486"/>
            <a:ext cx="5592721" cy="519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11" y="2351378"/>
            <a:ext cx="5702765" cy="354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/>
              <a:pPr/>
              <a:t>11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87553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6" name="Picture 2" descr="C:\Users\nurramg\AppData\Local\Temp\$$_FB39\Immagini Campania\c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655" y="239882"/>
            <a:ext cx="3671888" cy="50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27" y="2062888"/>
            <a:ext cx="4032137" cy="342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12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17301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9" y="1500114"/>
            <a:ext cx="10480866" cy="421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13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90120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4" name="Picture 2" descr="C:\Users\nurramg\AppData\Local\Temp\$$_EDE0\Immagini Campania\c0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99" y="1"/>
            <a:ext cx="7367600" cy="37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urramg\AppData\Local\Temp\$$_B9BD\Immagini Campania\c05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" y="3528509"/>
            <a:ext cx="6497801" cy="33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14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1886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0005" y="2341809"/>
            <a:ext cx="4963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La pandemia provoca una caduta del numero di abitazioni compravendute nella regione nel primo semestre 2020 del -27%. Nella seconda parte dell’anno si assiste ad un recupero; non sufficiente tuttavia a invertire il segno. </a:t>
            </a:r>
          </a:p>
          <a:p>
            <a:pPr algn="just"/>
            <a:r>
              <a:rPr lang="it-IT" dirty="0" smtClean="0"/>
              <a:t>Il 2020 chiude a -11,2% rispetto al 2019, </a:t>
            </a:r>
            <a:r>
              <a:rPr lang="it-IT" dirty="0"/>
              <a:t>sintesi di un calo più </a:t>
            </a:r>
            <a:r>
              <a:rPr lang="it-IT" dirty="0" smtClean="0"/>
              <a:t>pronunciato nei </a:t>
            </a:r>
            <a:r>
              <a:rPr lang="it-IT" dirty="0"/>
              <a:t>comuni capoluogo </a:t>
            </a:r>
            <a:r>
              <a:rPr lang="it-IT" dirty="0" smtClean="0"/>
              <a:t>             (-</a:t>
            </a:r>
            <a:r>
              <a:rPr lang="it-IT" dirty="0"/>
              <a:t>15,7%) e di </a:t>
            </a:r>
            <a:r>
              <a:rPr lang="it-IT" dirty="0" smtClean="0"/>
              <a:t>una flessione </a:t>
            </a:r>
            <a:r>
              <a:rPr lang="it-IT" dirty="0"/>
              <a:t>più contenuta nei comuni </a:t>
            </a:r>
            <a:r>
              <a:rPr lang="it-IT" dirty="0" smtClean="0"/>
              <a:t>minori delle </a:t>
            </a:r>
            <a:r>
              <a:rPr lang="it-IT" dirty="0"/>
              <a:t>province (-9,4%)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" b="2311"/>
          <a:stretch/>
        </p:blipFill>
        <p:spPr>
          <a:xfrm>
            <a:off x="5583936" y="475488"/>
            <a:ext cx="6608064" cy="4864608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15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4530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0005" y="2341809"/>
            <a:ext cx="496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Tutte le provincie in forte calo nella prima parte dell’anno e in parziale recupero nei periodi successivi. 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36" y="1011936"/>
            <a:ext cx="6681464" cy="4225988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16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0824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2118651"/>
            <a:ext cx="5745480" cy="3988070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 rotWithShape="1">
          <a:blip r:embed="rId6"/>
          <a:srcRect l="28981" t="25762" r="20693" b="18836"/>
          <a:stretch/>
        </p:blipFill>
        <p:spPr bwMode="auto">
          <a:xfrm>
            <a:off x="5971562" y="507772"/>
            <a:ext cx="6059071" cy="3759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17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9766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142631" y="1786510"/>
            <a:ext cx="3515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Entro il  2023 la Campania, solo considerando il PON FESR,  dovrà spendere 2,7 miliardi di euro per evitare il disimpegno dei fondi</a:t>
            </a:r>
          </a:p>
        </p:txBody>
      </p:sp>
      <p:pic>
        <p:nvPicPr>
          <p:cNvPr id="10" name="Picture 2" descr="C:\Users\SABATI~1\AppData\Local\Temp\$$_53F9\Immagini Campania\c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1" y="1786510"/>
            <a:ext cx="6326551" cy="449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18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03508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2357291"/>
            <a:ext cx="6156360" cy="369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51316" y="1832377"/>
            <a:ext cx="6120680" cy="644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PNRR</a:t>
            </a:r>
          </a:p>
          <a:p>
            <a:pPr algn="ctr"/>
            <a:r>
              <a:rPr lang="it-IT" sz="2400" b="1" dirty="0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222 MILIARDI DI EURO DI INVESTIMENTI</a:t>
            </a:r>
            <a:endParaRPr lang="it-IT" sz="2400" b="1" dirty="0">
              <a:solidFill>
                <a:srgbClr val="4472C4">
                  <a:lumMod val="75000"/>
                </a:srgbClr>
              </a:solidFill>
              <a:latin typeface="Tw Cen MT" panose="020B0602020104020603" pitchFamily="34" charset="0"/>
            </a:endParaRPr>
          </a:p>
        </p:txBody>
      </p:sp>
      <p:pic>
        <p:nvPicPr>
          <p:cNvPr id="8" name="Picture 4" descr="File:Flag of Italy.svg - Wikipedi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61" y="3071806"/>
            <a:ext cx="456730" cy="30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diera dell'Europa - Wikipedi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15" y="4603053"/>
            <a:ext cx="517384" cy="3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7405770" y="961364"/>
            <a:ext cx="38762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b="1" dirty="0" smtClean="0">
              <a:solidFill>
                <a:srgbClr val="4472C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algn="ctr"/>
            <a:r>
              <a:rPr lang="it-IT" sz="2400" b="1" dirty="0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Alle </a:t>
            </a:r>
            <a:r>
              <a:rPr lang="it-IT" sz="24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risorse del PNRR si aggiungono poi circa 15 miliardi di fondi REACT e altri + 10 miliardi per </a:t>
            </a:r>
            <a:r>
              <a:rPr lang="it-IT" sz="2400" b="1" dirty="0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la rete </a:t>
            </a:r>
            <a:r>
              <a:rPr lang="it-IT" sz="24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AV/AC (Salerno-Reggio Calabria e Verona-Padova</a:t>
            </a:r>
            <a:r>
              <a:rPr lang="it-IT" sz="2400" b="1" dirty="0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)</a:t>
            </a:r>
          </a:p>
          <a:p>
            <a:pPr algn="ctr"/>
            <a:endParaRPr lang="it-IT" sz="2400" b="1" dirty="0">
              <a:solidFill>
                <a:srgbClr val="4472C4">
                  <a:lumMod val="75000"/>
                </a:srgbClr>
              </a:solidFill>
              <a:latin typeface="Tw Cen MT" panose="020B0602020104020603" pitchFamily="34" charset="0"/>
            </a:endParaRPr>
          </a:p>
          <a:p>
            <a:pPr algn="ctr"/>
            <a:r>
              <a:rPr lang="it-IT" sz="2400" b="1" dirty="0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82 </a:t>
            </a:r>
            <a:r>
              <a:rPr lang="it-IT" sz="2400" b="1" dirty="0" err="1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mld</a:t>
            </a:r>
            <a:r>
              <a:rPr lang="it-IT" sz="2400" b="1" dirty="0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, pari al 40% delle risorse territorializzate, sono destinati alle regioni del Sud </a:t>
            </a:r>
            <a:endParaRPr lang="it-IT" sz="2400" b="1" dirty="0">
              <a:solidFill>
                <a:srgbClr val="4472C4">
                  <a:lumMod val="75000"/>
                </a:srgb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19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1257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87" y="307661"/>
            <a:ext cx="5688852" cy="353568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03763" y="5183391"/>
            <a:ext cx="6166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Anche in Campania, come in tutto il Sud l’attività economica  nel 2020 è stata colpita meno dalla recessione indotta dalla pandemia (-8,9% il calo medio per l’Italia).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869151" y="3843341"/>
            <a:ext cx="5029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Nelle costruzioni,  la pandemia interrompe la ripresa in atto dal 2015, dopo la pesante contrazione dal 2007 al 2014 che aveva comportato  un calo del 45% dei livelli produttivi settoriali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1095563" y="2947386"/>
            <a:ext cx="802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-9,5%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497031" y="2227948"/>
            <a:ext cx="802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B050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+8,5%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0" y="2059095"/>
            <a:ext cx="4818295" cy="3124725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2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9089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sp>
        <p:nvSpPr>
          <p:cNvPr id="4" name="Rettangolo arrotondato 3"/>
          <p:cNvSpPr/>
          <p:nvPr/>
        </p:nvSpPr>
        <p:spPr>
          <a:xfrm>
            <a:off x="741442" y="3618980"/>
            <a:ext cx="5636890" cy="972000"/>
          </a:xfrm>
          <a:prstGeom prst="roundRect">
            <a:avLst>
              <a:gd name="adj" fmla="val 7527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107,7</a:t>
            </a:r>
            <a:r>
              <a:rPr lang="it-IT" sz="2000" b="1" dirty="0" smtClean="0"/>
              <a:t> MLD di interesse per il SETTORE DELLE COSTRUZIONI </a:t>
            </a:r>
            <a:r>
              <a:rPr lang="it-IT" sz="2800" b="1" dirty="0" smtClean="0"/>
              <a:t>(48%)</a:t>
            </a:r>
            <a:endParaRPr lang="it-IT" sz="2800" b="1" dirty="0"/>
          </a:p>
        </p:txBody>
      </p:sp>
      <p:sp>
        <p:nvSpPr>
          <p:cNvPr id="6" name="Rettangolo arrotondato 5"/>
          <p:cNvSpPr/>
          <p:nvPr/>
        </p:nvSpPr>
        <p:spPr>
          <a:xfrm>
            <a:off x="741442" y="4662988"/>
            <a:ext cx="5647023" cy="864095"/>
          </a:xfrm>
          <a:prstGeom prst="roundRect">
            <a:avLst>
              <a:gd name="adj" fmla="val 7527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di cui </a:t>
            </a:r>
            <a:r>
              <a:rPr lang="it-IT" sz="2800" b="1" dirty="0" smtClean="0"/>
              <a:t>63,5</a:t>
            </a:r>
            <a:r>
              <a:rPr lang="it-IT" sz="2000" b="1" dirty="0" smtClean="0"/>
              <a:t> MLD* per NUOVI INTERVENTI</a:t>
            </a:r>
            <a:endParaRPr lang="it-IT" sz="2000" b="1" dirty="0"/>
          </a:p>
        </p:txBody>
      </p:sp>
      <p:sp>
        <p:nvSpPr>
          <p:cNvPr id="8" name="Rettangolo arrotondato 7"/>
          <p:cNvSpPr/>
          <p:nvPr/>
        </p:nvSpPr>
        <p:spPr>
          <a:xfrm>
            <a:off x="741442" y="2214716"/>
            <a:ext cx="5616624" cy="1340344"/>
          </a:xfrm>
          <a:prstGeom prst="roundRect">
            <a:avLst>
              <a:gd name="adj" fmla="val 7527"/>
            </a:avLst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PNRR</a:t>
            </a:r>
          </a:p>
          <a:p>
            <a:pPr algn="ctr"/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Totale: </a:t>
            </a: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222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MLD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(191,5 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Recovery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+ 30,6 Fondo nazionale 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complementare</a:t>
            </a:r>
            <a:r>
              <a:rPr lang="it-IT" sz="1600" b="1" dirty="0" smtClean="0">
                <a:solidFill>
                  <a:srgbClr val="002060"/>
                </a:solidFill>
              </a:rPr>
              <a:t>) </a:t>
            </a:r>
            <a:endParaRPr lang="it-IT" b="1" dirty="0" smtClean="0">
              <a:solidFill>
                <a:srgbClr val="00206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20000" y="5593772"/>
            <a:ext cx="92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* Stima Ance</a:t>
            </a:r>
            <a:endParaRPr lang="it-IT" sz="1100" dirty="0"/>
          </a:p>
        </p:txBody>
      </p:sp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436486"/>
              </p:ext>
            </p:extLst>
          </p:nvPr>
        </p:nvGraphicFramePr>
        <p:xfrm>
          <a:off x="6130344" y="1446384"/>
          <a:ext cx="5872765" cy="4080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ttangolo 10"/>
          <p:cNvSpPr/>
          <p:nvPr/>
        </p:nvSpPr>
        <p:spPr>
          <a:xfrm>
            <a:off x="6040736" y="686157"/>
            <a:ext cx="6120680" cy="644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LA DISTRIBUZIONE DELLE RISORSE PER L’EDILIZIA</a:t>
            </a:r>
            <a:endParaRPr lang="it-IT" sz="2400" b="1" dirty="0">
              <a:solidFill>
                <a:srgbClr val="4472C4">
                  <a:lumMod val="75000"/>
                </a:srgb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20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2457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23" y="262379"/>
            <a:ext cx="6279801" cy="5236141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ttangolo arrotondato 5"/>
          <p:cNvSpPr/>
          <p:nvPr/>
        </p:nvSpPr>
        <p:spPr>
          <a:xfrm>
            <a:off x="5731099" y="1017431"/>
            <a:ext cx="914400" cy="218941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5731099" y="1388772"/>
            <a:ext cx="1455312" cy="218941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5731099" y="3113026"/>
            <a:ext cx="2542044" cy="231820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16804" y="2211709"/>
            <a:ext cx="4962104" cy="644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</a:rPr>
              <a:t>MISSIONE 3: LE PRINCIPALI OPERE FERROVIARIE PREVISTE IN CAMPANIA </a:t>
            </a:r>
            <a:endParaRPr lang="it-IT" sz="2400" b="1" dirty="0">
              <a:solidFill>
                <a:srgbClr val="4472C4">
                  <a:lumMod val="75000"/>
                </a:srgb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4465" y="3114668"/>
            <a:ext cx="4954443" cy="258532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Linea regionale </a:t>
            </a:r>
            <a:r>
              <a:rPr lang="it-IT" dirty="0" smtClean="0"/>
              <a:t>Benevento-Cancello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/>
              <a:t>Linee regionali  Circumvesuviana </a:t>
            </a:r>
            <a:r>
              <a:rPr lang="it-IT" dirty="0"/>
              <a:t>e </a:t>
            </a:r>
            <a:r>
              <a:rPr lang="it-IT" dirty="0" smtClean="0"/>
              <a:t>Cumana (Fondo  complementare)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/>
              <a:t>Hub</a:t>
            </a:r>
            <a:r>
              <a:rPr lang="it-IT" dirty="0"/>
              <a:t> urbani e linee metropolitane per lo sviluppo della mobilità </a:t>
            </a:r>
            <a:r>
              <a:rPr lang="it-IT" dirty="0" smtClean="0"/>
              <a:t>sostenibile:  Benevento, Caserta, Stazioni </a:t>
            </a:r>
            <a:r>
              <a:rPr lang="it-IT" dirty="0"/>
              <a:t>della linea L2 della metropolitana di </a:t>
            </a:r>
            <a:r>
              <a:rPr lang="it-IT" dirty="0" smtClean="0"/>
              <a:t>Napoli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/>
              <a:t>Interventi </a:t>
            </a:r>
            <a:r>
              <a:rPr lang="it-IT" dirty="0"/>
              <a:t>di ultimo miglio ferroviario per la connessione </a:t>
            </a:r>
            <a:r>
              <a:rPr lang="it-IT" dirty="0" smtClean="0"/>
              <a:t>con l’aeroporto di Salerno</a:t>
            </a:r>
            <a:endParaRPr lang="it-IT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200040" y="3113026"/>
            <a:ext cx="5195632" cy="258532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entesi graffa aperta 12"/>
          <p:cNvSpPr/>
          <p:nvPr/>
        </p:nvSpPr>
        <p:spPr>
          <a:xfrm>
            <a:off x="5558118" y="3344846"/>
            <a:ext cx="262105" cy="16395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21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5857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3"/>
          <p:cNvSpPr txBox="1">
            <a:spLocks/>
          </p:cNvSpPr>
          <p:nvPr/>
        </p:nvSpPr>
        <p:spPr>
          <a:xfrm>
            <a:off x="1934921" y="2571751"/>
            <a:ext cx="5828184" cy="1102519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latin typeface="+mn-lt"/>
                <a:cs typeface="Segoe UI Light" panose="020B0502040204020203" pitchFamily="34" charset="0"/>
              </a:rPr>
              <a:t>Grazie per l’attenzione</a:t>
            </a:r>
          </a:p>
        </p:txBody>
      </p:sp>
      <p:sp>
        <p:nvSpPr>
          <p:cNvPr id="28" name="Sottotitolo 4"/>
          <p:cNvSpPr txBox="1">
            <a:spLocks/>
          </p:cNvSpPr>
          <p:nvPr/>
        </p:nvSpPr>
        <p:spPr>
          <a:xfrm>
            <a:off x="1934921" y="3663069"/>
            <a:ext cx="6400800" cy="1314451"/>
          </a:xfrm>
          <a:prstGeom prst="rect">
            <a:avLst/>
          </a:prstGeom>
        </p:spPr>
        <p:txBody>
          <a:bodyPr lIns="91438" tIns="45719" rIns="91438" bIns="45719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700" b="1" dirty="0">
                <a:solidFill>
                  <a:schemeClr val="tx2">
                    <a:lumMod val="75000"/>
                  </a:schemeClr>
                </a:solidFill>
                <a:cs typeface="Segoe UI Light" panose="020B0502040204020203" pitchFamily="34" charset="0"/>
              </a:rPr>
              <a:t>Flavio Monosilio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Segoe UI Light" panose="020B0502040204020203" pitchFamily="34" charset="0"/>
              </a:rPr>
              <a:t>Direzione Affari Economici, Finanza e Centro 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cs typeface="Segoe UI Light" panose="020B0502040204020203" pitchFamily="34" charset="0"/>
              </a:rPr>
              <a:t>Studi - ANCE</a:t>
            </a:r>
            <a:endParaRPr lang="it-IT" sz="2000" dirty="0">
              <a:solidFill>
                <a:schemeClr val="tx2">
                  <a:lumMod val="75000"/>
                </a:schemeClr>
              </a:solidFill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Segoe UI Light" panose="020B0502040204020203" pitchFamily="34" charset="0"/>
                <a:hlinkClick r:id="rId3"/>
              </a:rPr>
              <a:t>affarieconomici@ance.it</a:t>
            </a:r>
            <a:endParaRPr lang="it-IT" sz="2000" dirty="0">
              <a:solidFill>
                <a:schemeClr val="tx2">
                  <a:lumMod val="75000"/>
                </a:schemeClr>
              </a:solidFill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it-IT" sz="2000" dirty="0">
              <a:solidFill>
                <a:schemeClr val="tx2">
                  <a:lumMod val="7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1568876" y="2659963"/>
            <a:ext cx="259424" cy="259424"/>
          </a:xfrm>
          <a:prstGeom prst="rect">
            <a:avLst/>
          </a:prstGeom>
          <a:solidFill>
            <a:srgbClr val="E273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it-IT">
              <a:solidFill>
                <a:srgbClr val="E27324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4805199"/>
            <a:ext cx="5885537" cy="205889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919574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22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4824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1996440"/>
            <a:ext cx="5811855" cy="39898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03" y="0"/>
            <a:ext cx="5627743" cy="450903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186303" y="450903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dirty="0"/>
              <a:t>Un trend in crescita che si conferma anche nei primi quattro mesi del 2021: +26%, pari a circa 40 mln€ di investimenti in opere pubbliche in più rispetto al 2020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3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79077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174105" y="463851"/>
            <a:ext cx="254807" cy="220201"/>
          </a:xfrm>
          <a:prstGeom prst="rect">
            <a:avLst/>
          </a:prstGeom>
          <a:solidFill>
            <a:srgbClr val="E273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27324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601"/>
            <a:ext cx="5720938" cy="390167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62" y="1216152"/>
            <a:ext cx="6032754" cy="416052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325955" y="6106721"/>
            <a:ext cx="5545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*Interventi con almeno un’asseverazione protocollata</a:t>
            </a:r>
          </a:p>
          <a:p>
            <a:pPr algn="just"/>
            <a:r>
              <a:rPr lang="it-IT" sz="1400" dirty="0" smtClean="0"/>
              <a:t>**Rispetto alla rilevazione precedente</a:t>
            </a:r>
          </a:p>
          <a:p>
            <a:pPr algn="just"/>
            <a:r>
              <a:rPr lang="it-IT" sz="1400" dirty="0" smtClean="0"/>
              <a:t>Elaborazione Ance su dati Enea – Ministero dello Sviluppo Economico</a:t>
            </a:r>
            <a:endParaRPr lang="it-IT" sz="1400" dirty="0"/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6428912" y="385993"/>
            <a:ext cx="3688460" cy="36933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INTERVENTI </a:t>
            </a:r>
            <a:r>
              <a:rPr lang="it-IT" sz="2000" b="1" baseline="300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*  </a:t>
            </a: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- TOTALE ITALIA</a:t>
            </a:r>
            <a:endParaRPr lang="it-IT" sz="1400" b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4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6491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6428911" y="1119497"/>
            <a:ext cx="4674517" cy="646331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INTERVENTI</a:t>
            </a:r>
            <a:r>
              <a:rPr lang="it-IT" sz="2000" b="1" baseline="300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* 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PER TIPOLOGIA DI </a:t>
            </a: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EDIFICIO – TOTALE ITALIA</a:t>
            </a:r>
            <a:endParaRPr lang="it-IT" sz="1400" b="1" baseline="300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174105" y="1197355"/>
            <a:ext cx="254807" cy="220201"/>
          </a:xfrm>
          <a:prstGeom prst="rect">
            <a:avLst/>
          </a:prstGeom>
          <a:solidFill>
            <a:srgbClr val="E273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27324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54" y="2124640"/>
            <a:ext cx="9009508" cy="332384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325955" y="6106721"/>
            <a:ext cx="554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*Interventi con almeno un’asseverazione protocollata al 17 maggio 2021</a:t>
            </a:r>
          </a:p>
          <a:p>
            <a:pPr algn="just"/>
            <a:r>
              <a:rPr lang="it-IT" sz="1400" dirty="0" smtClean="0"/>
              <a:t>Elaborazione Ance su dati Enea – Ministero dello Sviluppo Economico</a:t>
            </a:r>
            <a:endParaRPr lang="it-IT" sz="1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5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8112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6428911" y="848201"/>
            <a:ext cx="4674517" cy="36933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INTERVENTI</a:t>
            </a:r>
            <a:r>
              <a:rPr lang="it-IT" sz="2000" b="1" baseline="300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* 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PER </a:t>
            </a: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REGIONE</a:t>
            </a:r>
            <a:endParaRPr lang="it-IT" sz="1400" b="1" baseline="300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174105" y="926059"/>
            <a:ext cx="254807" cy="220201"/>
          </a:xfrm>
          <a:prstGeom prst="rect">
            <a:avLst/>
          </a:prstGeom>
          <a:solidFill>
            <a:srgbClr val="E273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27324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325955" y="6106721"/>
            <a:ext cx="554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*Interventi con almeno un’asseverazione protocollata al 17 maggio 2021</a:t>
            </a:r>
          </a:p>
          <a:p>
            <a:pPr algn="just"/>
            <a:r>
              <a:rPr lang="it-IT" sz="1400" dirty="0" smtClean="0"/>
              <a:t>Elaborazione Ance su dati Enea – Ministero dello Sviluppo Economico</a:t>
            </a:r>
            <a:endParaRPr lang="it-IT" sz="1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0" y="2043574"/>
            <a:ext cx="10484605" cy="3333097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6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3474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54807" y="1815145"/>
            <a:ext cx="3688460" cy="36933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CAMPANIA</a:t>
            </a:r>
            <a:endParaRPr lang="it-IT" sz="1400" b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0" y="1893003"/>
            <a:ext cx="254807" cy="220201"/>
          </a:xfrm>
          <a:prstGeom prst="rect">
            <a:avLst/>
          </a:prstGeom>
          <a:solidFill>
            <a:srgbClr val="E273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27324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" y="2113204"/>
            <a:ext cx="9936480" cy="3346704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7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5881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54807" y="1815145"/>
            <a:ext cx="3688460" cy="36933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CAMPANIA</a:t>
            </a:r>
            <a:endParaRPr lang="it-IT" sz="1400" b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0" y="1893003"/>
            <a:ext cx="254807" cy="220201"/>
          </a:xfrm>
          <a:prstGeom prst="rect">
            <a:avLst/>
          </a:prstGeom>
          <a:solidFill>
            <a:srgbClr val="E273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27324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3" y="2113204"/>
            <a:ext cx="10592972" cy="367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 smtClean="0"/>
              <a:t>8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6711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273142" y="6305796"/>
            <a:ext cx="214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Tw Cen MT Condensed Extra Bold" charset="0"/>
                <a:ea typeface="Tw Cen MT Condensed Extra Bold" charset="0"/>
                <a:cs typeface="Tw Cen MT Condensed Extra Bold" charset="0"/>
              </a:rPr>
              <a:t>Campania</a:t>
            </a:r>
            <a:endParaRPr lang="it-IT" sz="2400" dirty="0">
              <a:solidFill>
                <a:schemeClr val="bg1"/>
              </a:solidFill>
              <a:latin typeface="Tw Cen MT Condensed Extra Bold" charset="0"/>
              <a:ea typeface="Tw Cen MT Condensed Extra Bold" charset="0"/>
              <a:cs typeface="Tw Cen MT Condensed Extra Bold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" y="6106721"/>
            <a:ext cx="2041805" cy="72861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94" y="370270"/>
            <a:ext cx="5458264" cy="504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09489" y="3446614"/>
            <a:ext cx="5008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In Campania -73% per le </a:t>
            </a:r>
            <a:r>
              <a:rPr lang="it-IT" b="1" dirty="0"/>
              <a:t>erogazioni </a:t>
            </a:r>
            <a:r>
              <a:rPr lang="it-IT" b="1" dirty="0" smtClean="0"/>
              <a:t>nel comparto residenziale tra </a:t>
            </a:r>
            <a:r>
              <a:rPr lang="it-IT" b="1" dirty="0"/>
              <a:t>il 2007 e il </a:t>
            </a:r>
            <a:r>
              <a:rPr lang="it-IT" b="1" dirty="0" smtClean="0"/>
              <a:t>2017. </a:t>
            </a:r>
          </a:p>
          <a:p>
            <a:endParaRPr lang="it-IT" b="1" dirty="0" smtClean="0"/>
          </a:p>
          <a:p>
            <a:r>
              <a:rPr lang="it-IT" dirty="0" smtClean="0"/>
              <a:t>I </a:t>
            </a:r>
            <a:r>
              <a:rPr lang="it-IT" dirty="0"/>
              <a:t>dati </a:t>
            </a:r>
            <a:r>
              <a:rPr lang="it-IT" dirty="0" smtClean="0"/>
              <a:t>sul </a:t>
            </a:r>
            <a:r>
              <a:rPr lang="it-IT" dirty="0"/>
              <a:t>2020 mostrano </a:t>
            </a:r>
            <a:r>
              <a:rPr lang="it-IT" dirty="0" smtClean="0"/>
              <a:t>ancora una </a:t>
            </a:r>
            <a:r>
              <a:rPr lang="it-IT" dirty="0"/>
              <a:t>caduta dei finanziamenti, con un -31,1</a:t>
            </a:r>
            <a:r>
              <a:rPr lang="it-IT" dirty="0" smtClean="0"/>
              <a:t>% rispetto </a:t>
            </a:r>
            <a:r>
              <a:rPr lang="it-IT" dirty="0"/>
              <a:t>al 2019.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C5A-E516-3043-8C7D-F9955A631A73}" type="slidenum">
              <a:rPr lang="it-IT" sz="1800"/>
              <a:pPr/>
              <a:t>9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8767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646</Words>
  <Application>Microsoft Office PowerPoint</Application>
  <PresentationFormat>Personalizzato</PresentationFormat>
  <Paragraphs>117</Paragraphs>
  <Slides>22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Giorgia Cortese</dc:creator>
  <cp:lastModifiedBy>Ranieri Beatrice</cp:lastModifiedBy>
  <cp:revision>58</cp:revision>
  <cp:lastPrinted>2021-05-26T13:40:05Z</cp:lastPrinted>
  <dcterms:created xsi:type="dcterms:W3CDTF">2021-05-12T15:24:21Z</dcterms:created>
  <dcterms:modified xsi:type="dcterms:W3CDTF">2021-05-26T15:22:34Z</dcterms:modified>
</cp:coreProperties>
</file>